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58" r:id="rId4"/>
    <p:sldId id="264" r:id="rId5"/>
    <p:sldId id="299" r:id="rId6"/>
    <p:sldId id="282" r:id="rId7"/>
    <p:sldId id="283" r:id="rId8"/>
    <p:sldId id="284" r:id="rId9"/>
    <p:sldId id="285" r:id="rId10"/>
    <p:sldId id="263" r:id="rId11"/>
    <p:sldId id="286" r:id="rId12"/>
    <p:sldId id="287" r:id="rId13"/>
    <p:sldId id="300" r:id="rId14"/>
    <p:sldId id="290" r:id="rId15"/>
    <p:sldId id="289" r:id="rId16"/>
    <p:sldId id="291" r:id="rId17"/>
    <p:sldId id="292" r:id="rId18"/>
    <p:sldId id="294" r:id="rId19"/>
    <p:sldId id="262" r:id="rId20"/>
    <p:sldId id="260" r:id="rId21"/>
    <p:sldId id="301" r:id="rId22"/>
    <p:sldId id="267" r:id="rId23"/>
    <p:sldId id="268" r:id="rId24"/>
    <p:sldId id="302" r:id="rId25"/>
    <p:sldId id="266" r:id="rId26"/>
    <p:sldId id="296" r:id="rId27"/>
    <p:sldId id="265" r:id="rId28"/>
    <p:sldId id="259" r:id="rId29"/>
    <p:sldId id="269" r:id="rId30"/>
    <p:sldId id="270" r:id="rId31"/>
    <p:sldId id="272" r:id="rId32"/>
    <p:sldId id="303" r:id="rId33"/>
    <p:sldId id="297" r:id="rId34"/>
    <p:sldId id="273" r:id="rId35"/>
    <p:sldId id="304" r:id="rId36"/>
    <p:sldId id="274" r:id="rId37"/>
    <p:sldId id="305" r:id="rId38"/>
    <p:sldId id="275" r:id="rId39"/>
    <p:sldId id="298" r:id="rId40"/>
    <p:sldId id="276" r:id="rId41"/>
    <p:sldId id="306" r:id="rId42"/>
    <p:sldId id="277" r:id="rId43"/>
    <p:sldId id="307" r:id="rId44"/>
    <p:sldId id="278" r:id="rId45"/>
    <p:sldId id="308" r:id="rId46"/>
    <p:sldId id="279" r:id="rId4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BD5FC0-27AB-4BE4-B7EF-0CF46DB7F308}" type="datetimeFigureOut">
              <a:rPr lang="es-ES_tradnl" smtClean="0"/>
              <a:pPr/>
              <a:t>20/07/2010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508589-9E37-4A66-B01E-C6B46EB6E987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ondos10.net/wp-content/uploads/2009/01/las-tres-cascadas-1024-x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144000" cy="6994525"/>
          </a:xfrm>
          <a:prstGeom prst="rect">
            <a:avLst/>
          </a:prstGeom>
          <a:noFill/>
        </p:spPr>
      </p:pic>
      <p:pic>
        <p:nvPicPr>
          <p:cNvPr id="2050" name="Picture 2" descr="http://legionalmasp.galeon.com/jesus%20y%20los%20nin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5365756" cy="7072338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4572008"/>
            <a:ext cx="7854696" cy="210979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s-ES_tradnl" sz="4400" dirty="0" smtClean="0">
              <a:solidFill>
                <a:srgbClr val="C00000"/>
              </a:solidFill>
            </a:endParaRPr>
          </a:p>
          <a:p>
            <a:pPr algn="ctr"/>
            <a:r>
              <a:rPr lang="es-ES_tradnl" sz="4400" b="1" dirty="0" smtClean="0">
                <a:solidFill>
                  <a:srgbClr val="FF0000"/>
                </a:solidFill>
              </a:rPr>
              <a:t>IDEAS BÁSICAS </a:t>
            </a:r>
          </a:p>
          <a:p>
            <a:pPr algn="ctr"/>
            <a:r>
              <a:rPr lang="es-ES_tradnl" sz="4400" b="1" dirty="0" smtClean="0">
                <a:solidFill>
                  <a:srgbClr val="FF0000"/>
                </a:solidFill>
              </a:rPr>
              <a:t>DEL DMN</a:t>
            </a:r>
            <a:endParaRPr lang="es-ES_tradn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lmacenando.org/Fondos/1024x768/paisaj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851648" cy="3429024"/>
          </a:xfrm>
        </p:spPr>
        <p:txBody>
          <a:bodyPr>
            <a:noAutofit/>
          </a:bodyPr>
          <a:lstStyle/>
          <a:p>
            <a:pPr algn="ctr"/>
            <a:r>
              <a:rPr lang="es-ES_tradnl" sz="5400" dirty="0" smtClean="0">
                <a:solidFill>
                  <a:srgbClr val="FFFF00"/>
                </a:solidFill>
              </a:rPr>
              <a:t>2. Doble tarea a realizar: acercar la Eucaristía a los niños y acercar los niños a la Eucaristía. ( vida cristiana ).</a:t>
            </a:r>
            <a:r>
              <a:rPr lang="es-ES_tradnl" sz="5400" dirty="0" smtClean="0"/>
              <a:t/>
            </a:r>
            <a:br>
              <a:rPr lang="es-ES_tradnl" sz="5400" dirty="0" smtClean="0"/>
            </a:br>
            <a:endParaRPr lang="es-ES_tradnl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6215082"/>
          </a:xfrm>
        </p:spPr>
        <p:txBody>
          <a:bodyPr>
            <a:normAutofit/>
          </a:bodyPr>
          <a:lstStyle/>
          <a:p>
            <a:pPr algn="l"/>
            <a:r>
              <a:rPr lang="es-ES_tradnl" sz="3600" b="1" dirty="0" smtClean="0">
                <a:solidFill>
                  <a:srgbClr val="FFFF00"/>
                </a:solidFill>
              </a:rPr>
              <a:t>La primera ya la está realizando la Iglesia: </a:t>
            </a:r>
          </a:p>
          <a:p>
            <a:pPr algn="l"/>
            <a:r>
              <a:rPr lang="es-ES_tradnl" sz="4000" dirty="0" smtClean="0"/>
              <a:t>+	el presente </a:t>
            </a:r>
            <a:r>
              <a:rPr lang="es-ES_tradnl" sz="4000" dirty="0" smtClean="0">
                <a:solidFill>
                  <a:srgbClr val="FFFF00"/>
                </a:solidFill>
              </a:rPr>
              <a:t>Directorio</a:t>
            </a:r>
            <a:r>
              <a:rPr lang="es-ES_tradnl" sz="4000" dirty="0" smtClean="0"/>
              <a:t>, </a:t>
            </a:r>
          </a:p>
          <a:p>
            <a:pPr algn="l"/>
            <a:r>
              <a:rPr lang="es-ES_tradnl" sz="4000" dirty="0" smtClean="0"/>
              <a:t>+	la aparición de las </a:t>
            </a:r>
            <a:r>
              <a:rPr lang="es-ES_tradnl" sz="4000" dirty="0" smtClean="0">
                <a:solidFill>
                  <a:srgbClr val="FFFF00"/>
                </a:solidFill>
              </a:rPr>
              <a:t>nuevas 	</a:t>
            </a:r>
            <a:r>
              <a:rPr lang="es-ES_tradnl" sz="4000" dirty="0" smtClean="0">
                <a:solidFill>
                  <a:srgbClr val="FFFF00"/>
                </a:solidFill>
              </a:rPr>
              <a:t>plegarias eucarísticas, </a:t>
            </a:r>
            <a:endParaRPr lang="es-ES_tradnl" sz="4000" dirty="0" smtClean="0">
              <a:solidFill>
                <a:srgbClr val="FFFF00"/>
              </a:solidFill>
            </a:endParaRPr>
          </a:p>
          <a:p>
            <a:pPr algn="l"/>
            <a:r>
              <a:rPr lang="es-ES_tradnl" sz="4000" dirty="0" smtClean="0"/>
              <a:t>+	se quiere adaptar el </a:t>
            </a:r>
            <a:r>
              <a:rPr lang="es-ES_tradnl" sz="4000" dirty="0" smtClean="0">
                <a:solidFill>
                  <a:srgbClr val="FFFF00"/>
                </a:solidFill>
              </a:rPr>
              <a:t>lenguaje</a:t>
            </a:r>
            <a:r>
              <a:rPr lang="es-ES_tradnl" sz="4000" dirty="0" smtClean="0"/>
              <a:t> a 	ellos. DMN 23. 51 Y  PEMN/ P 6 	. 11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71480"/>
            <a:ext cx="7854696" cy="607223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_tradnl" sz="3300" b="1" dirty="0" smtClean="0">
                <a:solidFill>
                  <a:srgbClr val="FFFF00"/>
                </a:solidFill>
              </a:rPr>
              <a:t>DMN 23 : El presidente de las misas con niños.</a:t>
            </a:r>
          </a:p>
          <a:p>
            <a:pPr algn="l"/>
            <a:endParaRPr lang="es-ES_tradnl" sz="2800" dirty="0" smtClean="0"/>
          </a:p>
          <a:p>
            <a:pPr algn="l"/>
            <a:r>
              <a:rPr lang="es-ES" sz="2800" dirty="0" smtClean="0"/>
              <a:t>	</a:t>
            </a:r>
            <a:r>
              <a:rPr lang="es-ES" sz="3300" dirty="0" smtClean="0"/>
              <a:t>El sacerdote que debe celebrar la misa con niños </a:t>
            </a:r>
            <a:r>
              <a:rPr lang="es-ES" sz="3300" b="1" dirty="0" smtClean="0">
                <a:solidFill>
                  <a:srgbClr val="FFFF00"/>
                </a:solidFill>
              </a:rPr>
              <a:t>se esforzará en realizar una celebración festiva, fraternal, meditativa</a:t>
            </a:r>
            <a:r>
              <a:rPr lang="es-ES" sz="3300" dirty="0" smtClean="0"/>
              <a:t>; más todavía que en las misas con adultos, esta disposición de ánimo en la celebración debe ser suscitada por el sacerdote. </a:t>
            </a:r>
            <a:r>
              <a:rPr lang="es-ES" sz="3300" b="1" dirty="0" smtClean="0">
                <a:solidFill>
                  <a:srgbClr val="FFFF00"/>
                </a:solidFill>
              </a:rPr>
              <a:t>Depende de su preparación personal y del modo de comportarse y de hablarles.</a:t>
            </a:r>
            <a:endParaRPr lang="es-ES_tradnl" sz="3300" b="1" dirty="0" smtClean="0">
              <a:solidFill>
                <a:srgbClr val="FFFF00"/>
              </a:solidFill>
            </a:endParaRPr>
          </a:p>
          <a:p>
            <a:pPr algn="l"/>
            <a:r>
              <a:rPr lang="es-ES" sz="3300" dirty="0" smtClean="0"/>
              <a:t> 	Debe preocuparse ante todo de la </a:t>
            </a:r>
            <a:r>
              <a:rPr lang="es-ES" sz="3300" b="1" dirty="0" smtClean="0">
                <a:solidFill>
                  <a:srgbClr val="FFFF00"/>
                </a:solidFill>
              </a:rPr>
              <a:t>dignidad, claridad y simplicidad de los gestos.</a:t>
            </a:r>
            <a:r>
              <a:rPr lang="es-ES" sz="3300" dirty="0" smtClean="0"/>
              <a:t> Hablando a los niños debe expresarse de tal modo que le </a:t>
            </a:r>
            <a:r>
              <a:rPr lang="es-ES" sz="3300" b="1" dirty="0" smtClean="0">
                <a:solidFill>
                  <a:srgbClr val="FFFF00"/>
                </a:solidFill>
              </a:rPr>
              <a:t>puedan entender fácilmente, evitando, sin embargo, formas demasiado infantiles.</a:t>
            </a:r>
            <a:endParaRPr lang="es-ES_tradnl" sz="3300" b="1" dirty="0" smtClean="0">
              <a:solidFill>
                <a:srgbClr val="FFFF00"/>
              </a:solidFill>
            </a:endParaRPr>
          </a:p>
          <a:p>
            <a:pPr algn="l"/>
            <a:r>
              <a:rPr lang="es-ES" sz="3300" dirty="0" smtClean="0"/>
              <a:t> </a:t>
            </a:r>
            <a:endParaRPr lang="es-ES_tradnl" sz="3300" dirty="0" smtClean="0"/>
          </a:p>
          <a:p>
            <a:pPr algn="l"/>
            <a:endParaRPr lang="es-ES_tradnl" sz="2400" dirty="0" smtClean="0"/>
          </a:p>
          <a:p>
            <a:pPr algn="l"/>
            <a:endParaRPr lang="es-ES_tradnl" sz="2400" dirty="0" smtClean="0"/>
          </a:p>
          <a:p>
            <a:pPr algn="l"/>
            <a:endParaRPr lang="es-ES_tradnl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vierleoz.org/Javier%20Leoz/NOVENA%202006/Ofrenda%20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0"/>
            <a:ext cx="2357454" cy="3540150"/>
          </a:xfrm>
          <a:prstGeom prst="rect">
            <a:avLst/>
          </a:prstGeom>
          <a:noFill/>
        </p:spPr>
      </p:pic>
      <p:pic>
        <p:nvPicPr>
          <p:cNvPr id="50180" name="Picture 4" descr="http://www.arquibogota.org.co/tools/microsThumb.php?src=recursos_user/imagenes//editores/21//Infancia/08misa_para_ni__os.JPG&amp;w=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267200" cy="3200400"/>
          </a:xfrm>
          <a:prstGeom prst="rect">
            <a:avLst/>
          </a:prstGeom>
          <a:noFill/>
        </p:spPr>
      </p:pic>
      <p:pic>
        <p:nvPicPr>
          <p:cNvPr id="50182" name="Picture 6" descr="http://2.bp.blogspot.com/_VhpBcDwg5f8/Szd0QTlfmGI/AAAAAAAADh0/oHW4NpI3rFI/s400/1benedict-misa+navidad2_pa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71942"/>
            <a:ext cx="3810000" cy="2476500"/>
          </a:xfrm>
          <a:prstGeom prst="rect">
            <a:avLst/>
          </a:prstGeom>
          <a:noFill/>
        </p:spPr>
      </p:pic>
      <p:pic>
        <p:nvPicPr>
          <p:cNvPr id="50184" name="Picture 8" descr="http://2.bp.blogspot.com/_ouaLKGWNYUU/SWElouEEbWI/AAAAAAAACF0/qHbKiGsPdQ4/s400/IMG_1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00042"/>
            <a:ext cx="7854696" cy="5929354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/>
              <a:t>	Las moniciones que se hagan libremente deben conducir a los niños a una participación litúrgica auténtica y </a:t>
            </a:r>
            <a:r>
              <a:rPr lang="es-ES" sz="3200" b="1" dirty="0" smtClean="0">
                <a:solidFill>
                  <a:srgbClr val="FFFF00"/>
                </a:solidFill>
              </a:rPr>
              <a:t>no ser meras exposiciones didácticas.</a:t>
            </a:r>
            <a:endParaRPr lang="es-ES_tradnl" sz="3200" b="1" dirty="0" smtClean="0">
              <a:solidFill>
                <a:srgbClr val="FFFF00"/>
              </a:solidFill>
            </a:endParaRPr>
          </a:p>
          <a:p>
            <a:pPr algn="l"/>
            <a:r>
              <a:rPr lang="es-ES" sz="3200" dirty="0" smtClean="0"/>
              <a:t> 	Ayudará a mover la afectividad de los niños que el sacerdote </a:t>
            </a:r>
            <a:r>
              <a:rPr lang="es-ES" sz="3200" b="1" dirty="0" smtClean="0">
                <a:solidFill>
                  <a:srgbClr val="FFFF00"/>
                </a:solidFill>
              </a:rPr>
              <a:t>les invite algunas veces con sus propias palabras, </a:t>
            </a:r>
            <a:r>
              <a:rPr lang="es-ES" sz="3200" dirty="0" smtClean="0"/>
              <a:t>por ejemplo, para el acto penitencial, para la oración sobre las ofrendas, para la oración dominical, para el acto de darse la paz, para la comunión.</a:t>
            </a:r>
            <a:endParaRPr lang="es-ES_tradnl" sz="3200" dirty="0" smtClean="0"/>
          </a:p>
          <a:p>
            <a:pPr algn="l"/>
            <a:endParaRPr lang="es-ES_tradnl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6000792"/>
          </a:xfrm>
        </p:spPr>
        <p:txBody>
          <a:bodyPr>
            <a:normAutofit/>
          </a:bodyPr>
          <a:lstStyle/>
          <a:p>
            <a:pPr algn="l"/>
            <a:r>
              <a:rPr lang="es-ES_tradnl" sz="2800" dirty="0" smtClean="0"/>
              <a:t>51 </a:t>
            </a:r>
            <a:r>
              <a:rPr lang="es-ES" sz="2800" dirty="0" smtClean="0"/>
              <a:t>Algunas veces el principio de selección no será suficiente para que los niños consideren las oraciones como </a:t>
            </a:r>
            <a:r>
              <a:rPr lang="es-ES" sz="2800" b="1" dirty="0" smtClean="0">
                <a:solidFill>
                  <a:srgbClr val="FFFF00"/>
                </a:solidFill>
              </a:rPr>
              <a:t>expresión de su propia vida y de su experiencia religiosa</a:t>
            </a:r>
            <a:r>
              <a:rPr lang="es-ES" sz="2800" dirty="0" smtClean="0"/>
              <a:t>, ya que las oraciones han sido compuestas para los fieles adultos. En este caso </a:t>
            </a:r>
            <a:r>
              <a:rPr lang="es-ES" sz="2800" b="1" dirty="0" smtClean="0">
                <a:solidFill>
                  <a:srgbClr val="FFFF00"/>
                </a:solidFill>
              </a:rPr>
              <a:t>nada impide que el texto de las oraciones del Misal Romano se adapte a las necesidades de los niños, sin embargo, debe hacerse de tal manera que salvando el fin y de alguna manera la sustancia, se evite todo aquello que es extraño a las oraciones presidenciales como, por ejemplo, las exhortaciones morales y los modos de hablar demasiado pueriles. </a:t>
            </a:r>
            <a:endParaRPr lang="es-ES_tradnl" sz="2800" b="1" dirty="0" smtClean="0">
              <a:solidFill>
                <a:srgbClr val="FFFF00"/>
              </a:solidFill>
            </a:endParaRPr>
          </a:p>
          <a:p>
            <a:pPr algn="l"/>
            <a:endParaRPr lang="es-ES_tradnl" sz="2800" dirty="0" smtClean="0"/>
          </a:p>
          <a:p>
            <a:pPr algn="l"/>
            <a:endParaRPr lang="es-ES_tradnl" sz="2800" dirty="0" smtClean="0"/>
          </a:p>
          <a:p>
            <a:pPr algn="l"/>
            <a:endParaRPr lang="es-ES_tradnl" sz="2800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85794"/>
            <a:ext cx="7854696" cy="57150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_tradnl" sz="5200" dirty="0" smtClean="0"/>
              <a:t>Y  PEMN/ P 6 </a:t>
            </a:r>
          </a:p>
          <a:p>
            <a:pPr algn="l"/>
            <a:r>
              <a:rPr lang="es-ES_tradnl" sz="5200" dirty="0" smtClean="0"/>
              <a:t>“Aunque </a:t>
            </a:r>
            <a:r>
              <a:rPr lang="es-ES_tradnl" sz="5200" b="1" dirty="0" smtClean="0">
                <a:solidFill>
                  <a:srgbClr val="FFFF00"/>
                </a:solidFill>
              </a:rPr>
              <a:t>se ha buscado un lenguaje sencillo,</a:t>
            </a:r>
            <a:r>
              <a:rPr lang="es-ES_tradnl" sz="5200" dirty="0" smtClean="0"/>
              <a:t> los redactores han tenido siempre un gran cuidado en evitar el peligro del infantilismo, que podría perjudicar la dignidad de la celebración eucarística, principalmente si afectase a las palabras que ha de pronunciar el mismo celebrante”.</a:t>
            </a:r>
          </a:p>
          <a:p>
            <a:pPr algn="l"/>
            <a:endParaRPr lang="es-ES_tradnl" sz="2400" dirty="0" smtClean="0"/>
          </a:p>
          <a:p>
            <a:pPr algn="l"/>
            <a:endParaRPr lang="es-ES_tradnl" sz="2400" dirty="0" smtClean="0"/>
          </a:p>
          <a:p>
            <a:pPr algn="l"/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71480"/>
            <a:ext cx="7854696" cy="592935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_tradnl" sz="3500" b="1" dirty="0" smtClean="0">
                <a:solidFill>
                  <a:srgbClr val="FFFF00"/>
                </a:solidFill>
              </a:rPr>
              <a:t>PEMN / P 11:  Novedad se invita a una traducción libre.</a:t>
            </a:r>
          </a:p>
          <a:p>
            <a:pPr algn="l"/>
            <a:endParaRPr lang="es-ES_tradnl" sz="3500" b="1" dirty="0" smtClean="0">
              <a:solidFill>
                <a:srgbClr val="FFFF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s-ES_tradnl" sz="3600" dirty="0" smtClean="0"/>
              <a:t>El texto latino determina </a:t>
            </a:r>
            <a:r>
              <a:rPr lang="es-ES_tradnl" sz="3600" b="1" dirty="0" smtClean="0">
                <a:solidFill>
                  <a:srgbClr val="FFFF00"/>
                </a:solidFill>
              </a:rPr>
              <a:t>el objetivo, la sustancia y la forma general</a:t>
            </a:r>
            <a:r>
              <a:rPr lang="es-ES_tradnl" sz="3600" dirty="0" smtClean="0"/>
              <a:t> de estas Plegarias, que deben ser los mismos en las diversas lenguas.</a:t>
            </a:r>
          </a:p>
          <a:p>
            <a:pPr algn="l">
              <a:lnSpc>
                <a:spcPct val="120000"/>
              </a:lnSpc>
            </a:pPr>
            <a:r>
              <a:rPr lang="es-ES_tradnl" sz="3600" dirty="0" smtClean="0"/>
              <a:t>	Pero aquellos elementos de la lengua latina ( que nunca ha cultivado el estilo propio del lenguaje de los niños ), a saber, la preferencia por la construcción en oraciones subordinadas, el estilo adornado y redundante, el llamado “</a:t>
            </a:r>
            <a:r>
              <a:rPr lang="es-ES_tradnl" sz="3600" dirty="0" err="1" smtClean="0"/>
              <a:t>cursus</a:t>
            </a:r>
            <a:r>
              <a:rPr lang="es-ES_tradnl" sz="3600" dirty="0" smtClean="0"/>
              <a:t>”, nunca deben trasladarse a los textos en lengua vernácula destinados al uso litúrgico</a:t>
            </a:r>
          </a:p>
          <a:p>
            <a:pPr algn="l">
              <a:lnSpc>
                <a:spcPct val="120000"/>
              </a:lnSpc>
            </a:pPr>
            <a:endParaRPr lang="es-ES_trad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7854696" cy="5357850"/>
          </a:xfrm>
        </p:spPr>
        <p:txBody>
          <a:bodyPr/>
          <a:lstStyle/>
          <a:p>
            <a:pPr algn="l"/>
            <a:r>
              <a:rPr lang="es-ES_tradnl" dirty="0" smtClean="0"/>
              <a:t>	</a:t>
            </a:r>
            <a:r>
              <a:rPr lang="es-ES_tradnl" sz="4000" dirty="0" smtClean="0"/>
              <a:t>El lenguaje debe ser totalmente adaptado no sólo al genio propio de los diversos idiomas, sino también  </a:t>
            </a:r>
            <a:r>
              <a:rPr lang="es-ES_tradnl" sz="4000" b="1" dirty="0" smtClean="0">
                <a:solidFill>
                  <a:srgbClr val="FFFF00"/>
                </a:solidFill>
              </a:rPr>
              <a:t>a la forma como se habla a los niños cuando se trata de asuntos importantes.</a:t>
            </a:r>
            <a:endParaRPr lang="es-ES_tradnl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7854696" cy="5214974"/>
          </a:xfrm>
        </p:spPr>
        <p:txBody>
          <a:bodyPr>
            <a:normAutofit/>
          </a:bodyPr>
          <a:lstStyle/>
          <a:p>
            <a:pPr algn="l"/>
            <a:r>
              <a:rPr lang="es-ES_tradnl" sz="3600" b="1" dirty="0" smtClean="0">
                <a:solidFill>
                  <a:srgbClr val="FFFF00"/>
                </a:solidFill>
              </a:rPr>
              <a:t>La segunda, la educación eucarística de los niños, también se  urge</a:t>
            </a:r>
            <a:r>
              <a:rPr lang="es-ES_tradnl" sz="3600" dirty="0" smtClean="0"/>
              <a:t>. Sólo desde una comprensión que sea una </a:t>
            </a:r>
            <a:r>
              <a:rPr lang="es-ES_tradnl" sz="3600" b="1" dirty="0" smtClean="0">
                <a:solidFill>
                  <a:srgbClr val="FFFF00"/>
                </a:solidFill>
              </a:rPr>
              <a:t>verdadera iniciación  ( DMN 12 mistagógica ) </a:t>
            </a:r>
            <a:r>
              <a:rPr lang="es-ES_tradnl" sz="3600" dirty="0" smtClean="0"/>
              <a:t>podrán aprovechar lo que supone para un cristiano la Eucaristía.</a:t>
            </a:r>
            <a:endParaRPr lang="es-ES_tradnl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nderosalalma.files.wordpress.com/2009/12/amanec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071570"/>
          </a:xfrm>
        </p:spPr>
        <p:txBody>
          <a:bodyPr>
            <a:normAutofit/>
          </a:bodyPr>
          <a:lstStyle/>
          <a:p>
            <a:pPr algn="ctr"/>
            <a:r>
              <a:rPr lang="es-ES_tradnl" sz="4800" dirty="0" smtClean="0">
                <a:solidFill>
                  <a:srgbClr val="FFFF00"/>
                </a:solidFill>
              </a:rPr>
              <a:t>APARECEN 8 PRINCIPALES</a:t>
            </a:r>
            <a:endParaRPr lang="es-ES_tradnl" sz="48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535782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s-ES_tradnl" sz="2800" dirty="0" smtClean="0"/>
              <a:t>La Eucaristía dentro del conjunto de la vida cristiana.</a:t>
            </a:r>
          </a:p>
          <a:p>
            <a:pPr marL="514350" indent="-514350" algn="l">
              <a:buAutoNum type="arabicPeriod"/>
            </a:pPr>
            <a:r>
              <a:rPr lang="es-ES_tradnl" sz="2800" dirty="0" smtClean="0"/>
              <a:t>Doble tarea a realizar: acercar la Eucaristía a los niños y acercar los niños a la Eucaristía. ( vida cristiana ).</a:t>
            </a:r>
          </a:p>
          <a:p>
            <a:pPr marL="514350" indent="-514350" algn="l">
              <a:buAutoNum type="arabicPeriod"/>
            </a:pPr>
            <a:r>
              <a:rPr lang="es-ES_tradnl" sz="2800" dirty="0" smtClean="0"/>
              <a:t>La educación como iniciación mistagógica.</a:t>
            </a:r>
          </a:p>
          <a:p>
            <a:pPr marL="514350" indent="-514350" algn="l">
              <a:buAutoNum type="arabicPeriod"/>
            </a:pPr>
            <a:r>
              <a:rPr lang="es-ES_tradnl" sz="2800" dirty="0" smtClean="0"/>
              <a:t>Introducción en las grandes actitudes: nos reunimos, escuchamos, damos gracias, recordamos y ofrecemos, comemos y bebemos, nos despedimos.</a:t>
            </a:r>
          </a:p>
          <a:p>
            <a:pPr marL="514350" indent="-514350" algn="l">
              <a:buAutoNum type="arabicPeriod"/>
            </a:pPr>
            <a:endParaRPr lang="es-ES_tradnl" dirty="0" smtClean="0"/>
          </a:p>
          <a:p>
            <a:pPr marL="514350" indent="-514350" algn="l">
              <a:buAutoNum type="arabicPeriod"/>
            </a:pPr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p1.blogger.com/_Q54wJ3VqyT4/SGzHm4jUiVI/AAAAAAAAAP8/vn_9cpDs9IM/s400/santo-to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286256"/>
            <a:ext cx="7851648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/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/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/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/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.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3. La educación como iniciación mistagógica = experiencia del misterio</a:t>
            </a:r>
            <a:endParaRPr lang="es-ES_trad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857232"/>
            <a:ext cx="7854696" cy="5286412"/>
          </a:xfrm>
        </p:spPr>
        <p:txBody>
          <a:bodyPr>
            <a:noAutofit/>
          </a:bodyPr>
          <a:lstStyle/>
          <a:p>
            <a:pPr algn="l"/>
            <a:r>
              <a:rPr lang="es-ES_tradnl" sz="3200" dirty="0" smtClean="0"/>
              <a:t>Esta educación concebida </a:t>
            </a:r>
            <a:r>
              <a:rPr lang="es-ES_tradnl" sz="3200" b="1" dirty="0" smtClean="0">
                <a:solidFill>
                  <a:srgbClr val="FFFF00"/>
                </a:solidFill>
              </a:rPr>
              <a:t>no tanto como una clase o una catequesis o un entretenimiento,</a:t>
            </a:r>
            <a:r>
              <a:rPr lang="es-ES_tradnl" sz="3200" dirty="0" smtClean="0"/>
              <a:t> sino una iniciación en la celebración ( una </a:t>
            </a:r>
            <a:r>
              <a:rPr lang="es-ES_tradnl" sz="3200" dirty="0" err="1" smtClean="0"/>
              <a:t>mistagogía</a:t>
            </a:r>
            <a:r>
              <a:rPr lang="es-ES_tradnl" sz="3200" dirty="0" smtClean="0"/>
              <a:t> gradual ), hecha ya de oración, fe, fiesta, alegría, alabanza, canto… de modo que poco a poco vayan entrando consciente y activamente en la comunidad celebrante. Por eso la iniciación debe hacerse a partir precisamente de los ritos y textos de la Eucaristía.</a:t>
            </a:r>
          </a:p>
          <a:p>
            <a:pPr algn="l"/>
            <a:endParaRPr lang="es-ES_tradnl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429288"/>
          </a:xfrm>
        </p:spPr>
        <p:txBody>
          <a:bodyPr>
            <a:normAutofit/>
          </a:bodyPr>
          <a:lstStyle/>
          <a:p>
            <a:pPr algn="l"/>
            <a:r>
              <a:rPr lang="es-ES_tradnl" sz="4400" dirty="0" smtClean="0"/>
              <a:t>2:  Dificultad: la liturgia no está 	pensada para los niños.</a:t>
            </a:r>
          </a:p>
          <a:p>
            <a:pPr algn="l"/>
            <a:r>
              <a:rPr lang="es-ES_tradnl" sz="4400" dirty="0" smtClean="0"/>
              <a:t>12:  Catequesis especial sobre la 	Eucaristía.</a:t>
            </a:r>
          </a:p>
          <a:p>
            <a:pPr algn="l"/>
            <a:r>
              <a:rPr lang="es-ES_tradnl" sz="4400" dirty="0" smtClean="0"/>
              <a:t>13:   Celebraciones monográficas</a:t>
            </a:r>
          </a:p>
          <a:p>
            <a:pPr algn="l"/>
            <a:r>
              <a:rPr lang="es-ES_tradnl" sz="4400" dirty="0" smtClean="0"/>
              <a:t>28:  No demasiado numerosos los 	grupos.</a:t>
            </a:r>
            <a:endParaRPr lang="es-ES_tradnl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isajes Hermosos De Ch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590636" cy="814390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851648" cy="127158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4. Introducción en las grandes actitudes 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57224" y="785794"/>
            <a:ext cx="2714644" cy="121444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¡Buenos días!</a:t>
            </a:r>
            <a:endParaRPr lang="es-ES_tradnl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43504" y="857232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Sí, con mucho gusto</a:t>
            </a:r>
            <a:endParaRPr lang="es-ES_tradnl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57158" y="4214818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Gracias</a:t>
            </a:r>
            <a:endParaRPr lang="es-ES_tradnl" sz="3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214678" y="5429264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Perdón</a:t>
            </a:r>
            <a:endParaRPr lang="es-ES_tradnl" sz="28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86380" y="4000504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Por favor</a:t>
            </a:r>
            <a:endParaRPr lang="es-ES_tradnl" sz="2400" dirty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857232"/>
            <a:ext cx="7854696" cy="5214974"/>
          </a:xfrm>
        </p:spPr>
        <p:txBody>
          <a:bodyPr>
            <a:normAutofit lnSpcReduction="10000"/>
          </a:bodyPr>
          <a:lstStyle/>
          <a:p>
            <a:pPr algn="l"/>
            <a:r>
              <a:rPr lang="es-ES_tradnl" sz="3200" dirty="0" smtClean="0"/>
              <a:t>Que forman el contenido de la Eucaristía y se enumeran ya en DMN </a:t>
            </a:r>
          </a:p>
          <a:p>
            <a:pPr algn="l"/>
            <a:r>
              <a:rPr lang="es-ES_tradnl" sz="3200" dirty="0" smtClean="0"/>
              <a:t>9:  </a:t>
            </a:r>
            <a:r>
              <a:rPr lang="es-ES_tradnl" sz="3200" b="1" dirty="0" smtClean="0">
                <a:solidFill>
                  <a:srgbClr val="FFFF00"/>
                </a:solidFill>
              </a:rPr>
              <a:t>Los valores humanos en la formación eucarística</a:t>
            </a:r>
          </a:p>
          <a:p>
            <a:pPr algn="l"/>
            <a:r>
              <a:rPr lang="es-ES_tradnl" sz="3200" dirty="0" smtClean="0"/>
              <a:t>	“Sin un cierto ejercicio y formación en lo humano, difícilmente puede tener sentido pleno que en la liturgia usemos unos signos, gestos, movimientos y acciones </a:t>
            </a:r>
            <a:r>
              <a:rPr lang="es-ES_tradnl" sz="3200" b="1" dirty="0" smtClean="0">
                <a:solidFill>
                  <a:srgbClr val="FFFF00"/>
                </a:solidFill>
              </a:rPr>
              <a:t>que tienen su raíz </a:t>
            </a:r>
            <a:r>
              <a:rPr lang="es-ES_tradnl" sz="3200" dirty="0" smtClean="0"/>
              <a:t>ya en la conducta humana”.</a:t>
            </a:r>
          </a:p>
          <a:p>
            <a:pPr algn="l"/>
            <a:r>
              <a:rPr lang="es-ES_tradnl" sz="3200" dirty="0" smtClean="0"/>
              <a:t>13:  </a:t>
            </a:r>
            <a:r>
              <a:rPr lang="es-ES_tradnl" sz="3200" b="1" dirty="0" smtClean="0">
                <a:solidFill>
                  <a:srgbClr val="FFFF00"/>
                </a:solidFill>
              </a:rPr>
              <a:t>Celebraciones monográficas.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00042"/>
            <a:ext cx="7854696" cy="5929354"/>
          </a:xfrm>
        </p:spPr>
        <p:txBody>
          <a:bodyPr>
            <a:noAutofit/>
          </a:bodyPr>
          <a:lstStyle/>
          <a:p>
            <a:pPr marL="514350" indent="-514350" algn="l">
              <a:buAutoNum type="alphaLcParenR"/>
            </a:pPr>
            <a:r>
              <a:rPr lang="es-ES_tradnl" sz="3600" b="1" dirty="0" smtClean="0">
                <a:solidFill>
                  <a:srgbClr val="FFFF00"/>
                </a:solidFill>
              </a:rPr>
              <a:t>Nos reunimos</a:t>
            </a:r>
            <a:r>
              <a:rPr lang="es-ES_tradnl" sz="3600" dirty="0" smtClean="0"/>
              <a:t> con otros para celebrar: el sentido de la </a:t>
            </a:r>
            <a:r>
              <a:rPr lang="es-ES_tradnl" sz="3600" b="1" dirty="0" smtClean="0">
                <a:solidFill>
                  <a:srgbClr val="FFFF00"/>
                </a:solidFill>
              </a:rPr>
              <a:t>“</a:t>
            </a:r>
            <a:r>
              <a:rPr lang="es-ES_tradnl" sz="3600" b="1" dirty="0" err="1" smtClean="0">
                <a:solidFill>
                  <a:srgbClr val="FFFF00"/>
                </a:solidFill>
              </a:rPr>
              <a:t>comunitariedad</a:t>
            </a:r>
            <a:r>
              <a:rPr lang="es-ES_tradnl" sz="3600" b="1" dirty="0" smtClean="0">
                <a:solidFill>
                  <a:srgbClr val="FFFF00"/>
                </a:solidFill>
              </a:rPr>
              <a:t>” </a:t>
            </a:r>
            <a:r>
              <a:rPr lang="es-ES_tradnl" sz="3600" dirty="0" smtClean="0"/>
              <a:t>en la celebración; </a:t>
            </a:r>
            <a:r>
              <a:rPr lang="es-ES_tradnl" sz="3600" dirty="0" err="1" smtClean="0"/>
              <a:t>cfr</a:t>
            </a:r>
            <a:r>
              <a:rPr lang="es-ES_tradnl" sz="3600" dirty="0" smtClean="0"/>
              <a:t> DMN 12, puntos d) y f) del comentario.</a:t>
            </a:r>
          </a:p>
          <a:p>
            <a:pPr marL="514350" indent="-514350" algn="l"/>
            <a:r>
              <a:rPr lang="es-ES_tradnl" sz="3600" dirty="0" smtClean="0"/>
              <a:t>	d) la iniciación  eucarística no puede ir separada de la iniciación eclesial: </a:t>
            </a:r>
            <a:r>
              <a:rPr lang="es-ES_tradnl" sz="3600" b="1" dirty="0" smtClean="0">
                <a:solidFill>
                  <a:srgbClr val="FFFF00"/>
                </a:solidFill>
              </a:rPr>
              <a:t>“ descubrirles el significado …de la participación en la vida de la Iglesia”…</a:t>
            </a:r>
          </a:p>
          <a:p>
            <a:pPr marL="514350" indent="-514350" algn="l"/>
            <a:r>
              <a:rPr lang="es-ES_tradnl" sz="3600" b="1" dirty="0" smtClean="0">
                <a:solidFill>
                  <a:srgbClr val="FFFF00"/>
                </a:solidFill>
              </a:rPr>
              <a:t>	</a:t>
            </a:r>
            <a:endParaRPr lang="es-ES_tradnl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000108"/>
            <a:ext cx="7854696" cy="5072098"/>
          </a:xfrm>
        </p:spPr>
        <p:txBody>
          <a:bodyPr>
            <a:normAutofit/>
          </a:bodyPr>
          <a:lstStyle/>
          <a:p>
            <a:pPr algn="l"/>
            <a:r>
              <a:rPr lang="es-ES_tradnl" sz="3600" b="1" dirty="0" smtClean="0"/>
              <a:t>f)</a:t>
            </a:r>
            <a:r>
              <a:rPr lang="es-ES_tradnl" sz="3600" dirty="0" smtClean="0"/>
              <a:t>  En referencia a la </a:t>
            </a:r>
            <a:r>
              <a:rPr lang="es-ES_tradnl" sz="3600" dirty="0" smtClean="0">
                <a:solidFill>
                  <a:srgbClr val="FFFF00"/>
                </a:solidFill>
              </a:rPr>
              <a:t>catequesis</a:t>
            </a:r>
            <a:r>
              <a:rPr lang="es-ES_tradnl" sz="3600" dirty="0" smtClean="0"/>
              <a:t> que precede inmediatamente </a:t>
            </a:r>
            <a:r>
              <a:rPr lang="es-ES_tradnl" sz="3600" dirty="0" smtClean="0">
                <a:solidFill>
                  <a:srgbClr val="FFFF00"/>
                </a:solidFill>
              </a:rPr>
              <a:t>a la primera comunión</a:t>
            </a:r>
            <a:r>
              <a:rPr lang="es-ES_tradnl" sz="3600" dirty="0" smtClean="0"/>
              <a:t>. No sólo se trata de que comprendan qué es la Eucaristía. Sino que </a:t>
            </a:r>
            <a:r>
              <a:rPr lang="es-ES_tradnl" sz="3600" b="1" dirty="0" smtClean="0">
                <a:solidFill>
                  <a:srgbClr val="FFFF00"/>
                </a:solidFill>
              </a:rPr>
              <a:t>tengan una visión general de la vida cristiana: lo que es pertenecer  al “Cuerpo de Cristo”…</a:t>
            </a:r>
            <a:r>
              <a:rPr lang="es-ES_tradnl" sz="3600" dirty="0" smtClean="0"/>
              <a:t> unidos en los dos grandes valores de la Eucaristía y de la Iglesia.</a:t>
            </a:r>
            <a:endParaRPr lang="es-ES_tradnl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643602"/>
          </a:xfrm>
        </p:spPr>
        <p:txBody>
          <a:bodyPr>
            <a:normAutofit/>
          </a:bodyPr>
          <a:lstStyle/>
          <a:p>
            <a:pPr algn="l"/>
            <a:r>
              <a:rPr lang="es-ES_tradnl" dirty="0" smtClean="0"/>
              <a:t>b) </a:t>
            </a:r>
            <a:r>
              <a:rPr lang="es-ES_tradnl" b="1" dirty="0" smtClean="0">
                <a:solidFill>
                  <a:srgbClr val="FFFF00"/>
                </a:solidFill>
              </a:rPr>
              <a:t>Escuchamos</a:t>
            </a:r>
            <a:r>
              <a:rPr lang="es-ES_tradnl" dirty="0" smtClean="0"/>
              <a:t> la Palabra que Dios nos dirige: cfr. DMN</a:t>
            </a:r>
          </a:p>
          <a:p>
            <a:pPr algn="l"/>
            <a:r>
              <a:rPr lang="es-ES_tradnl" dirty="0" smtClean="0"/>
              <a:t> 14:  El aprecio a la Palabra de Dios.</a:t>
            </a:r>
          </a:p>
          <a:p>
            <a:pPr algn="l"/>
            <a:r>
              <a:rPr lang="es-ES_tradnl" dirty="0" smtClean="0"/>
              <a:t>41:  La importancia de la Palabra de Dios.</a:t>
            </a:r>
          </a:p>
          <a:p>
            <a:pPr algn="l"/>
            <a:r>
              <a:rPr lang="es-ES_tradnl" dirty="0" smtClean="0"/>
              <a:t>42: Número de lectura.</a:t>
            </a:r>
          </a:p>
          <a:p>
            <a:pPr algn="l"/>
            <a:r>
              <a:rPr lang="es-ES_tradnl" dirty="0" smtClean="0"/>
              <a:t>43: Cambiar las lecturas. Nuevos leccionarios.</a:t>
            </a:r>
          </a:p>
          <a:p>
            <a:pPr algn="l"/>
            <a:r>
              <a:rPr lang="es-ES_tradnl" dirty="0" smtClean="0"/>
              <a:t>44:  ¿lecturas breves o largas?</a:t>
            </a:r>
          </a:p>
          <a:p>
            <a:pPr algn="l"/>
            <a:r>
              <a:rPr lang="es-ES_tradnl" dirty="0" smtClean="0"/>
              <a:t>45: Respetar el texto bíblico</a:t>
            </a:r>
          </a:p>
          <a:p>
            <a:pPr algn="l"/>
            <a:r>
              <a:rPr lang="es-ES_tradnl" dirty="0" smtClean="0"/>
              <a:t>46: Cantos entre  las lecturas.</a:t>
            </a:r>
          </a:p>
          <a:p>
            <a:pPr algn="l"/>
            <a:r>
              <a:rPr lang="es-ES_tradnl" dirty="0" smtClean="0"/>
              <a:t>47: Los recursos de la pedagogía.</a:t>
            </a:r>
          </a:p>
          <a:p>
            <a:pPr algn="l"/>
            <a:r>
              <a:rPr lang="es-ES_tradnl" dirty="0" smtClean="0"/>
              <a:t>48:  La homilía</a:t>
            </a:r>
          </a:p>
          <a:p>
            <a:pPr algn="l"/>
            <a:r>
              <a:rPr lang="es-ES_tradnl" dirty="0" smtClean="0"/>
              <a:t>49: El Credo ( y la oración universal ).</a:t>
            </a:r>
            <a:endParaRPr lang="es-ES_trad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57166"/>
            <a:ext cx="7854696" cy="6000792"/>
          </a:xfrm>
        </p:spPr>
        <p:txBody>
          <a:bodyPr>
            <a:normAutofit/>
          </a:bodyPr>
          <a:lstStyle/>
          <a:p>
            <a:pPr marL="514350" indent="-514350" algn="l">
              <a:buAutoNum type="alphaLcParenR" startAt="3"/>
            </a:pPr>
            <a:r>
              <a:rPr lang="es-ES_tradnl" sz="3600" b="1" dirty="0" smtClean="0">
                <a:solidFill>
                  <a:srgbClr val="FFFF00"/>
                </a:solidFill>
              </a:rPr>
              <a:t>Recordamos  y ofrecemos </a:t>
            </a:r>
            <a:r>
              <a:rPr lang="es-ES_tradnl" sz="3600" dirty="0" smtClean="0"/>
              <a:t>el Sacrificio de Cristo  en la Cruz: </a:t>
            </a:r>
          </a:p>
          <a:p>
            <a:pPr marL="514350" indent="-514350" algn="l"/>
            <a:r>
              <a:rPr lang="es-ES_tradnl" sz="3600" dirty="0" smtClean="0"/>
              <a:t>DMN 52: la plegaria eucarística</a:t>
            </a:r>
          </a:p>
          <a:p>
            <a:pPr marL="514350" indent="-514350" algn="l"/>
            <a:r>
              <a:rPr lang="es-ES_tradnl" sz="3600" dirty="0" smtClean="0"/>
              <a:t>	Destaca en este número este aspecto de  ofrenda: los niños saben lo que es ofrecer, y pueden pasar, con la oportuna orientación, del terreno familiar y social al eucarístico;</a:t>
            </a:r>
            <a:endParaRPr lang="es-ES_tradnl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5357850"/>
          </a:xfrm>
        </p:spPr>
        <p:txBody>
          <a:bodyPr/>
          <a:lstStyle/>
          <a:p>
            <a:pPr algn="l"/>
            <a:r>
              <a:rPr lang="es-ES_tradnl" dirty="0" smtClean="0"/>
              <a:t>e) </a:t>
            </a:r>
            <a:r>
              <a:rPr lang="es-ES_tradnl" sz="3200" b="1" dirty="0" smtClean="0">
                <a:solidFill>
                  <a:srgbClr val="FFFF00"/>
                </a:solidFill>
              </a:rPr>
              <a:t>Comemos y bebemos juntos la Eucaristía</a:t>
            </a:r>
            <a:r>
              <a:rPr lang="es-ES_tradnl" sz="3200" dirty="0" smtClean="0"/>
              <a:t>:</a:t>
            </a:r>
          </a:p>
          <a:p>
            <a:pPr algn="l"/>
            <a:r>
              <a:rPr lang="es-ES_tradnl" sz="3200" dirty="0" smtClean="0"/>
              <a:t>	Desde la experiencia humana tan repetida de comer festivamente con otros ( DMN 9), se trata de que pasen también los niños a la experiencia cristiana de ser invitados a la “mesa” en la que Cristo nos da de su Cuerpo y su Sangre:</a:t>
            </a:r>
          </a:p>
          <a:p>
            <a:pPr algn="l"/>
            <a:r>
              <a:rPr lang="es-ES_tradnl" sz="3200" dirty="0" smtClean="0"/>
              <a:t>53: preparar la comunión</a:t>
            </a:r>
          </a:p>
          <a:p>
            <a:pPr algn="l"/>
            <a:r>
              <a:rPr lang="es-ES_tradnl" sz="3200" dirty="0" smtClean="0"/>
              <a:t>54: la comunión.</a:t>
            </a:r>
            <a:endParaRPr lang="es-ES_tradn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rtdulac.com/blogs/artdulac/images/amane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6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71480"/>
            <a:ext cx="7854696" cy="5500726"/>
          </a:xfrm>
        </p:spPr>
        <p:txBody>
          <a:bodyPr>
            <a:noAutofit/>
          </a:bodyPr>
          <a:lstStyle/>
          <a:p>
            <a:pPr marL="514350" indent="-514350" algn="l">
              <a:buFont typeface="Wingdings 2"/>
              <a:buAutoNum type="arabicPeriod" startAt="5"/>
            </a:pPr>
            <a:r>
              <a:rPr lang="es-ES_tradnl" sz="4000" dirty="0" smtClean="0"/>
              <a:t>La meta es la Misa de la comunidad</a:t>
            </a:r>
          </a:p>
          <a:p>
            <a:pPr marL="514350" indent="-514350" algn="l">
              <a:buAutoNum type="arabicPeriod" startAt="5"/>
            </a:pPr>
            <a:r>
              <a:rPr lang="es-ES_tradnl" sz="4000" dirty="0" smtClean="0"/>
              <a:t>Asimilar su pertenencia progresiva en la vida de la Iglesia.</a:t>
            </a:r>
          </a:p>
          <a:p>
            <a:pPr marL="514350" indent="-514350" algn="l">
              <a:buAutoNum type="arabicPeriod" startAt="5"/>
            </a:pPr>
            <a:r>
              <a:rPr lang="es-ES_tradnl" sz="4000" dirty="0" smtClean="0"/>
              <a:t>Preocupación por la </a:t>
            </a:r>
            <a:r>
              <a:rPr lang="es-ES_tradnl" sz="4000" dirty="0" smtClean="0">
                <a:solidFill>
                  <a:srgbClr val="FF0000"/>
                </a:solidFill>
              </a:rPr>
              <a:t>adaptación </a:t>
            </a:r>
            <a:r>
              <a:rPr lang="es-ES_tradnl" sz="4000" dirty="0" smtClean="0"/>
              <a:t>psicológica.</a:t>
            </a:r>
          </a:p>
          <a:p>
            <a:pPr marL="514350" indent="-514350" algn="l">
              <a:buFont typeface="Wingdings 2"/>
              <a:buAutoNum type="arabicPeriod" startAt="5"/>
            </a:pPr>
            <a:r>
              <a:rPr lang="es-ES_tradnl" sz="4000" dirty="0" smtClean="0"/>
              <a:t>Lo principal es la participación interior.</a:t>
            </a:r>
            <a:endParaRPr lang="es-ES_tradnl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7854696" cy="5429288"/>
          </a:xfrm>
        </p:spPr>
        <p:txBody>
          <a:bodyPr>
            <a:normAutofit/>
          </a:bodyPr>
          <a:lstStyle/>
          <a:p>
            <a:pPr algn="l"/>
            <a:r>
              <a:rPr lang="es-ES_tradnl" sz="3200" dirty="0" smtClean="0"/>
              <a:t>f) </a:t>
            </a:r>
            <a:r>
              <a:rPr lang="es-ES_tradnl" sz="3200" b="1" dirty="0" smtClean="0">
                <a:solidFill>
                  <a:srgbClr val="FFFF00"/>
                </a:solidFill>
              </a:rPr>
              <a:t>Nos despedimos </a:t>
            </a:r>
            <a:r>
              <a:rPr lang="es-ES_tradnl" sz="3200" dirty="0" smtClean="0"/>
              <a:t>con más compromiso de vida cristiana: </a:t>
            </a:r>
          </a:p>
          <a:p>
            <a:pPr algn="l"/>
            <a:r>
              <a:rPr lang="es-ES_tradnl" sz="3200" dirty="0" smtClean="0"/>
              <a:t>La Eucaristía no es un fin en sí misma, sino que quiere una vida cristiana en consonancia con el evangelio ( DMN 15 </a:t>
            </a:r>
            <a:r>
              <a:rPr lang="es-ES_tradnl" sz="3200" b="1" dirty="0" smtClean="0">
                <a:solidFill>
                  <a:srgbClr val="FFFF00"/>
                </a:solidFill>
              </a:rPr>
              <a:t>:  LA VIDA CRISTIANA, META ÚLTIMA   </a:t>
            </a:r>
            <a:r>
              <a:rPr lang="es-ES_tradnl" sz="3200" dirty="0" smtClean="0"/>
              <a:t>) y que aprendamos a anunciar con la vida entera a Cristo ( DMN 55: </a:t>
            </a:r>
            <a:r>
              <a:rPr lang="es-ES_tradnl" sz="3200" b="1" dirty="0" smtClean="0">
                <a:solidFill>
                  <a:srgbClr val="FFFF00"/>
                </a:solidFill>
              </a:rPr>
              <a:t>CELEBRACIÓN Y VIDA DE FE</a:t>
            </a:r>
            <a:r>
              <a:rPr lang="es-ES_tradnl" sz="3200" dirty="0" smtClean="0"/>
              <a:t> )</a:t>
            </a:r>
            <a:endParaRPr lang="es-ES_tradnl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olegiosanbenito.files.wordpress.com/2008/02/misa-familiar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99064" cy="69945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51648" cy="2928958"/>
          </a:xfrm>
        </p:spPr>
        <p:txBody>
          <a:bodyPr>
            <a:normAutofit/>
          </a:bodyPr>
          <a:lstStyle/>
          <a:p>
            <a:pPr algn="ctr"/>
            <a:r>
              <a:rPr lang="es-ES_tradnl" sz="5400" dirty="0" smtClean="0">
                <a:solidFill>
                  <a:srgbClr val="FFFF00"/>
                </a:solidFill>
              </a:rPr>
              <a:t>5. La meta es la Misa de la comunidad</a:t>
            </a:r>
            <a:endParaRPr lang="es-ES_tradnl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5357850"/>
          </a:xfrm>
        </p:spPr>
        <p:txBody>
          <a:bodyPr>
            <a:normAutofit/>
          </a:bodyPr>
          <a:lstStyle/>
          <a:p>
            <a:pPr algn="l"/>
            <a:r>
              <a:rPr lang="es-ES_tradnl" sz="4000" dirty="0" smtClean="0"/>
              <a:t>Esta idea aparece continuamente en el Directorio ( DMN  21: </a:t>
            </a:r>
            <a:r>
              <a:rPr lang="es-ES_tradnl" sz="4000" b="1" dirty="0" smtClean="0">
                <a:solidFill>
                  <a:srgbClr val="FFFF00"/>
                </a:solidFill>
              </a:rPr>
              <a:t>El objetivo final: la Eucaristía de la comunidad</a:t>
            </a:r>
          </a:p>
          <a:p>
            <a:pPr algn="l"/>
            <a:r>
              <a:rPr lang="es-ES_tradnl" sz="4000" dirty="0" smtClean="0"/>
              <a:t>39: No demasiado diferente</a:t>
            </a:r>
          </a:p>
          <a:p>
            <a:pPr algn="l"/>
            <a:r>
              <a:rPr lang="es-ES_tradnl" sz="4000" dirty="0" smtClean="0"/>
              <a:t>PEMN/ P 1:-2: No diferenciar demasiado.</a:t>
            </a:r>
          </a:p>
          <a:p>
            <a:endParaRPr lang="es-ES_tradnl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071546"/>
            <a:ext cx="7854696" cy="5429288"/>
          </a:xfrm>
        </p:spPr>
        <p:txBody>
          <a:bodyPr>
            <a:normAutofit/>
          </a:bodyPr>
          <a:lstStyle/>
          <a:p>
            <a:pPr algn="l"/>
            <a:r>
              <a:rPr lang="es-ES_tradnl" sz="3200" dirty="0" smtClean="0"/>
              <a:t>Y por eso </a:t>
            </a:r>
            <a:r>
              <a:rPr lang="es-ES_tradnl" sz="3200" b="1" dirty="0" smtClean="0">
                <a:solidFill>
                  <a:srgbClr val="FFFF00"/>
                </a:solidFill>
              </a:rPr>
              <a:t>no hay que diferenciar en exceso la experiencia de los niños </a:t>
            </a:r>
            <a:r>
              <a:rPr lang="es-ES_tradnl" sz="3200" dirty="0" smtClean="0"/>
              <a:t>de lo que van a celebrar o están ya celebrando con los adultos. Incluso algunos elementos, aunque no son ideales para su lenguaje, conviene no cambiarlos, </a:t>
            </a:r>
            <a:r>
              <a:rPr lang="es-ES_tradnl" sz="3200" b="1" dirty="0" smtClean="0">
                <a:solidFill>
                  <a:srgbClr val="FFFF00"/>
                </a:solidFill>
              </a:rPr>
              <a:t>para que la inserción en la celebración comunitaria les resulte más fácil.</a:t>
            </a:r>
            <a:r>
              <a:rPr lang="es-ES_tradnl" sz="3200" dirty="0" smtClean="0"/>
              <a:t> </a:t>
            </a:r>
            <a:r>
              <a:rPr lang="es-ES_tradnl" sz="3200" b="1" dirty="0" smtClean="0">
                <a:solidFill>
                  <a:srgbClr val="FFFF00"/>
                </a:solidFill>
              </a:rPr>
              <a:t>No tienen que confundir la Eucaristía como algo propio de la edad infantil o escolar.</a:t>
            </a:r>
          </a:p>
          <a:p>
            <a:pPr algn="l"/>
            <a:endParaRPr lang="es-ES_tradnl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nav.es/sagradaescritura/asigs/nt1/gosp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"/>
            <a:ext cx="7080268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851648" cy="1543048"/>
          </a:xfrm>
        </p:spPr>
        <p:txBody>
          <a:bodyPr>
            <a:noAutofit/>
          </a:bodyPr>
          <a:lstStyle/>
          <a:p>
            <a:pPr algn="ctr"/>
            <a:r>
              <a:rPr lang="es-ES_tradnl" sz="5400" dirty="0" smtClean="0">
                <a:solidFill>
                  <a:srgbClr val="FFFF00"/>
                </a:solidFill>
              </a:rPr>
              <a:t>6. Asimilar su pertenencia progresiva en la vida de la Iglesia.</a:t>
            </a:r>
            <a:endParaRPr lang="es-ES_tradnl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5286412"/>
          </a:xfrm>
        </p:spPr>
        <p:txBody>
          <a:bodyPr>
            <a:normAutofit lnSpcReduction="10000"/>
          </a:bodyPr>
          <a:lstStyle/>
          <a:p>
            <a:pPr algn="l"/>
            <a:r>
              <a:rPr lang="es-ES_tradnl" sz="4000" dirty="0" smtClean="0"/>
              <a:t>En la comunidad: </a:t>
            </a:r>
            <a:r>
              <a:rPr lang="es-ES_tradnl" sz="4000" dirty="0" err="1" smtClean="0"/>
              <a:t>cfr</a:t>
            </a:r>
            <a:r>
              <a:rPr lang="es-ES_tradnl" sz="4000" dirty="0" smtClean="0"/>
              <a:t> DMN 12 y su comentario.</a:t>
            </a:r>
          </a:p>
          <a:p>
            <a:pPr algn="l"/>
            <a:r>
              <a:rPr lang="es-ES_tradnl" sz="4000" dirty="0" smtClean="0"/>
              <a:t>En el fondo es la invitación </a:t>
            </a:r>
            <a:r>
              <a:rPr lang="es-ES_tradnl" sz="4000" b="1" dirty="0" smtClean="0">
                <a:solidFill>
                  <a:srgbClr val="FFFF00"/>
                </a:solidFill>
              </a:rPr>
              <a:t>a entrar en la comunidad de Jesús Resucitado:</a:t>
            </a:r>
            <a:r>
              <a:rPr lang="es-ES_tradnl" sz="4000" dirty="0" smtClean="0"/>
              <a:t> dentro de ella, en su ambiente, se donde tiene pleno sentido el escuchar la Palabra y celebrar la fraternidad y el don eucarístico de Cristo.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__bJSIidkEj8/SW1lkWvcunI/AAAAAAAAAHI/r-LR7uyBVKM/s400/toddler-rea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-136525"/>
            <a:ext cx="8215370" cy="698408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1500174"/>
            <a:ext cx="7851648" cy="1357322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dirty="0" smtClean="0">
                <a:solidFill>
                  <a:srgbClr val="FFFF00"/>
                </a:solidFill>
              </a:rPr>
              <a:t>7. La preocupación por la adaptación psicológica (38)</a:t>
            </a:r>
            <a:endParaRPr lang="es-ES_trad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785794"/>
            <a:ext cx="7854696" cy="5429288"/>
          </a:xfrm>
        </p:spPr>
        <p:txBody>
          <a:bodyPr>
            <a:noAutofit/>
          </a:bodyPr>
          <a:lstStyle/>
          <a:p>
            <a:pPr algn="l"/>
            <a:r>
              <a:rPr lang="es-ES_tradnl" sz="3200" dirty="0" smtClean="0"/>
              <a:t>A los niños en toda esta tarea de iniciación y celebración eucarística con ellos:</a:t>
            </a:r>
          </a:p>
          <a:p>
            <a:pPr algn="l"/>
            <a:r>
              <a:rPr lang="es-ES_tradnl" sz="3200" dirty="0" smtClean="0"/>
              <a:t>+	Una adaptación que será </a:t>
            </a:r>
            <a:r>
              <a:rPr lang="es-ES_tradnl" sz="3200" b="1" dirty="0" smtClean="0">
                <a:solidFill>
                  <a:srgbClr val="FFFF00"/>
                </a:solidFill>
              </a:rPr>
              <a:t>progresiva, </a:t>
            </a:r>
            <a:r>
              <a:rPr lang="es-ES_tradnl" sz="3200" b="1" dirty="0" smtClean="0">
                <a:solidFill>
                  <a:srgbClr val="FFFF00"/>
                </a:solidFill>
              </a:rPr>
              <a:t>	DMN 13</a:t>
            </a:r>
            <a:endParaRPr lang="es-ES_tradnl" sz="3200" b="1" dirty="0" smtClean="0">
              <a:solidFill>
                <a:srgbClr val="FFFF00"/>
              </a:solidFill>
            </a:endParaRPr>
          </a:p>
          <a:p>
            <a:pPr algn="l"/>
            <a:r>
              <a:rPr lang="es-ES_tradnl" sz="3200" dirty="0" smtClean="0"/>
              <a:t>+	Y </a:t>
            </a:r>
            <a:r>
              <a:rPr lang="es-ES_tradnl" sz="3200" b="1" dirty="0" smtClean="0">
                <a:solidFill>
                  <a:srgbClr val="FFFF00"/>
                </a:solidFill>
              </a:rPr>
              <a:t>que abarcará tanto el ambiente </a:t>
            </a:r>
            <a:r>
              <a:rPr lang="es-ES_tradnl" sz="3200" dirty="0" smtClean="0"/>
              <a:t>( más 	amable, acogedor, cercano, festivo ) </a:t>
            </a:r>
            <a:r>
              <a:rPr lang="es-ES_tradnl" sz="3200" dirty="0" smtClean="0"/>
              <a:t>	</a:t>
            </a:r>
            <a:r>
              <a:rPr lang="es-ES_tradnl" sz="3200" b="1" dirty="0" smtClean="0">
                <a:solidFill>
                  <a:srgbClr val="FFFF00"/>
                </a:solidFill>
              </a:rPr>
              <a:t>DMN </a:t>
            </a:r>
            <a:r>
              <a:rPr lang="es-ES_tradnl" sz="3200" b="1" dirty="0" smtClean="0">
                <a:solidFill>
                  <a:srgbClr val="FFFF00"/>
                </a:solidFill>
              </a:rPr>
              <a:t>25</a:t>
            </a:r>
          </a:p>
          <a:p>
            <a:pPr algn="l"/>
            <a:r>
              <a:rPr lang="es-ES_tradnl" sz="3200" dirty="0" smtClean="0"/>
              <a:t>+	Como a la </a:t>
            </a:r>
            <a:r>
              <a:rPr lang="es-ES_tradnl" sz="3200" b="1" dirty="0" smtClean="0">
                <a:solidFill>
                  <a:srgbClr val="FFFF00"/>
                </a:solidFill>
              </a:rPr>
              <a:t>persona del presidente </a:t>
            </a:r>
            <a:endParaRPr lang="es-ES_tradnl" sz="3200" b="1" dirty="0" smtClean="0">
              <a:solidFill>
                <a:srgbClr val="FFFF00"/>
              </a:solidFill>
            </a:endParaRPr>
          </a:p>
          <a:p>
            <a:pPr algn="l"/>
            <a:r>
              <a:rPr lang="es-ES_tradnl" sz="3200" dirty="0" smtClean="0"/>
              <a:t>	</a:t>
            </a:r>
            <a:r>
              <a:rPr lang="es-ES_tradnl" sz="3200" dirty="0" smtClean="0"/>
              <a:t>(DMN </a:t>
            </a:r>
            <a:r>
              <a:rPr lang="es-ES_tradnl" sz="3200" dirty="0" smtClean="0"/>
              <a:t>23 )</a:t>
            </a:r>
          </a:p>
          <a:p>
            <a:pPr algn="l"/>
            <a:r>
              <a:rPr lang="es-ES_tradnl" sz="3200" dirty="0" smtClean="0"/>
              <a:t>+	La facilitación del </a:t>
            </a:r>
            <a:r>
              <a:rPr lang="es-ES_tradnl" sz="3200" b="1" dirty="0" smtClean="0">
                <a:solidFill>
                  <a:srgbClr val="FFFF00"/>
                </a:solidFill>
              </a:rPr>
              <a:t>lenguaje </a:t>
            </a:r>
            <a:r>
              <a:rPr lang="es-ES_tradnl" sz="3200" dirty="0" smtClean="0"/>
              <a:t>en las </a:t>
            </a:r>
            <a:r>
              <a:rPr lang="es-ES_tradnl" sz="3200" dirty="0" smtClean="0"/>
              <a:t>	oraciones (50-52</a:t>
            </a:r>
            <a:r>
              <a:rPr lang="es-ES_tradnl" sz="3200" dirty="0" smtClean="0"/>
              <a:t>)</a:t>
            </a:r>
          </a:p>
          <a:p>
            <a:endParaRPr lang="es-ES_tradnl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5643602"/>
          </a:xfrm>
        </p:spPr>
        <p:txBody>
          <a:bodyPr>
            <a:normAutofit/>
          </a:bodyPr>
          <a:lstStyle/>
          <a:p>
            <a:pPr algn="l"/>
            <a:r>
              <a:rPr lang="es-ES_tradnl" sz="3600" dirty="0" smtClean="0"/>
              <a:t>+	</a:t>
            </a:r>
            <a:r>
              <a:rPr lang="es-ES_tradnl" sz="3600" b="1" dirty="0" smtClean="0">
                <a:solidFill>
                  <a:srgbClr val="FFFF00"/>
                </a:solidFill>
              </a:rPr>
              <a:t>La valoración de la audiovisual </a:t>
            </a:r>
            <a:endParaRPr lang="es-ES_tradnl" sz="3600" b="1" dirty="0" smtClean="0">
              <a:solidFill>
                <a:srgbClr val="FFFF00"/>
              </a:solidFill>
            </a:endParaRPr>
          </a:p>
          <a:p>
            <a:pPr algn="l"/>
            <a:r>
              <a:rPr lang="es-ES_tradnl" sz="3600" b="1" dirty="0" smtClean="0">
                <a:solidFill>
                  <a:srgbClr val="FFFF00"/>
                </a:solidFill>
              </a:rPr>
              <a:t>	</a:t>
            </a:r>
            <a:r>
              <a:rPr lang="es-ES_tradnl" sz="3600" dirty="0" smtClean="0"/>
              <a:t>(33-36 </a:t>
            </a:r>
            <a:r>
              <a:rPr lang="es-ES_tradnl" sz="3600" dirty="0" smtClean="0"/>
              <a:t>)</a:t>
            </a:r>
          </a:p>
          <a:p>
            <a:pPr algn="l"/>
            <a:r>
              <a:rPr lang="es-ES_tradnl" sz="3600" dirty="0" smtClean="0"/>
              <a:t>33:	los gestos y las posturas del cuerpo</a:t>
            </a:r>
          </a:p>
          <a:p>
            <a:pPr algn="l"/>
            <a:r>
              <a:rPr lang="es-ES_tradnl" sz="3600" dirty="0" smtClean="0"/>
              <a:t>34:	el movimiento en estas </a:t>
            </a:r>
            <a:r>
              <a:rPr lang="es-ES_tradnl" sz="3600" dirty="0" smtClean="0"/>
              <a:t>	celebraciones</a:t>
            </a:r>
            <a:endParaRPr lang="es-ES_tradnl" sz="3600" dirty="0" smtClean="0"/>
          </a:p>
          <a:p>
            <a:pPr algn="l"/>
            <a:r>
              <a:rPr lang="es-ES_tradnl" sz="3600" dirty="0" smtClean="0"/>
              <a:t>35:	La importancia de lo visual</a:t>
            </a:r>
          </a:p>
          <a:p>
            <a:pPr algn="l"/>
            <a:r>
              <a:rPr lang="es-ES_tradnl" sz="3600" dirty="0" smtClean="0"/>
              <a:t>36:	Creatividad visual: las imágenes.</a:t>
            </a:r>
          </a:p>
          <a:p>
            <a:pPr algn="l"/>
            <a:endParaRPr lang="es-ES_tradn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854696" cy="5643602"/>
          </a:xfrm>
        </p:spPr>
        <p:txBody>
          <a:bodyPr>
            <a:noAutofit/>
          </a:bodyPr>
          <a:lstStyle/>
          <a:p>
            <a:pPr algn="l"/>
            <a:r>
              <a:rPr lang="es-ES_tradnl" sz="3200" dirty="0" smtClean="0"/>
              <a:t>+ 	Supondrá a veces </a:t>
            </a:r>
            <a:r>
              <a:rPr lang="es-ES_tradnl" sz="3200" b="1" dirty="0" smtClean="0">
                <a:solidFill>
                  <a:srgbClr val="FFFF00"/>
                </a:solidFill>
              </a:rPr>
              <a:t>simplificación de 	elementos: </a:t>
            </a:r>
            <a:r>
              <a:rPr lang="es-ES_tradnl" sz="3200" dirty="0" smtClean="0"/>
              <a:t>reducir lecturas  (42), 	omitir algún rito de entrada  ( 40: el 	arte de empezar bien )</a:t>
            </a:r>
          </a:p>
          <a:p>
            <a:pPr algn="l"/>
            <a:r>
              <a:rPr lang="es-ES_tradnl" sz="3200" dirty="0" smtClean="0"/>
              <a:t>+	otras veces buscará una participación 	más 	activa: en la homilía(DMN 48.21 ), 	en las aclamaciones ( DMN  ( PEMN/ P 	7: más aclamaciones ), en los 	ministerios (  DMN 18 ministerios 	confiados a los niños y 22 )</a:t>
            </a:r>
          </a:p>
          <a:p>
            <a:pPr algn="l"/>
            <a:endParaRPr lang="es-ES_tradn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kineable.com/wp-content/uploads/2009/01/wallpaper-espaci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709297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851648" cy="3071834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1. La Eucaristía dentro del conjunto de la vida cristiana</a:t>
            </a:r>
            <a:endParaRPr lang="es-ES_trad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2.bp.blogspot.com/_YIup0G67aCE/SlsmY2e5I7I/AAAAAAAAAAs/UJYF2rR4FBM/s320/ORACION+NI%C3%91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3"/>
            <a:ext cx="3929058" cy="5469869"/>
          </a:xfrm>
          <a:prstGeom prst="rect">
            <a:avLst/>
          </a:prstGeom>
          <a:noFill/>
        </p:spPr>
      </p:pic>
      <p:pic>
        <p:nvPicPr>
          <p:cNvPr id="4098" name="Picture 2" descr="http://www.cepvi.com/psicologia-infantil/imagen/nino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5133354" cy="477997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851648" cy="1428760"/>
          </a:xfrm>
        </p:spPr>
        <p:txBody>
          <a:bodyPr>
            <a:noAutofit/>
          </a:bodyPr>
          <a:lstStyle/>
          <a:p>
            <a:pPr algn="ctr"/>
            <a:r>
              <a:rPr lang="es-ES_tradnl" sz="6000" dirty="0" smtClean="0">
                <a:solidFill>
                  <a:srgbClr val="FFFF00"/>
                </a:solidFill>
              </a:rPr>
              <a:t>8. La actividad externa sí, pero </a:t>
            </a:r>
            <a:r>
              <a:rPr lang="es-ES_tradnl" sz="6000" dirty="0" smtClean="0">
                <a:solidFill>
                  <a:srgbClr val="FFFF00"/>
                </a:solidFill>
              </a:rPr>
              <a:t>más </a:t>
            </a:r>
            <a:r>
              <a:rPr lang="es-ES_tradnl" sz="6000" dirty="0" smtClean="0">
                <a:solidFill>
                  <a:srgbClr val="FFFF00"/>
                </a:solidFill>
              </a:rPr>
              <a:t>la participación interna</a:t>
            </a:r>
            <a:endParaRPr lang="es-ES_tradnl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785794"/>
            <a:ext cx="7854696" cy="5429288"/>
          </a:xfrm>
        </p:spPr>
        <p:txBody>
          <a:bodyPr>
            <a:normAutofit/>
          </a:bodyPr>
          <a:lstStyle/>
          <a:p>
            <a:pPr algn="l"/>
            <a:r>
              <a:rPr lang="es-ES_tradnl" sz="3600" dirty="0" smtClean="0"/>
              <a:t>Así repiten varios números:</a:t>
            </a:r>
          </a:p>
          <a:p>
            <a:pPr algn="l"/>
            <a:r>
              <a:rPr lang="es-ES_tradnl" sz="3600" dirty="0" smtClean="0"/>
              <a:t>22:	Ministerios encomendados a los niños.</a:t>
            </a:r>
          </a:p>
          <a:p>
            <a:pPr algn="l"/>
            <a:r>
              <a:rPr lang="es-ES_tradnl" sz="3600" dirty="0" smtClean="0"/>
              <a:t>26:	El momento del día más adecuado.</a:t>
            </a:r>
          </a:p>
          <a:p>
            <a:pPr algn="l"/>
            <a:r>
              <a:rPr lang="es-ES_tradnl" sz="3600" dirty="0" smtClean="0"/>
              <a:t>29:	Preparar bien estas celebraciones</a:t>
            </a:r>
          </a:p>
          <a:p>
            <a:pPr algn="l"/>
            <a:r>
              <a:rPr lang="es-ES_tradnl" sz="3600" dirty="0" smtClean="0"/>
              <a:t>32:	Los instrumentos musicales.</a:t>
            </a:r>
          </a:p>
          <a:p>
            <a:pPr algn="l"/>
            <a:r>
              <a:rPr lang="es-ES_tradnl" sz="3600" dirty="0" smtClean="0"/>
              <a:t>37:	El silencio</a:t>
            </a:r>
          </a:p>
          <a:p>
            <a:pPr algn="l"/>
            <a:r>
              <a:rPr lang="es-ES_tradnl" sz="3600" dirty="0" smtClean="0"/>
              <a:t>55:	Celebración y vida de fe.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e1NHwKTdxRg/SMFLbTlmSMI/AAAAAAAAAWY/UCjojU1G3Yc/s320/sobre-m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58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428604"/>
            <a:ext cx="7854696" cy="6429396"/>
          </a:xfrm>
        </p:spPr>
        <p:txBody>
          <a:bodyPr>
            <a:normAutofit/>
          </a:bodyPr>
          <a:lstStyle/>
          <a:p>
            <a:pPr algn="l"/>
            <a:r>
              <a:rPr lang="es-ES_tradnl" sz="4000" dirty="0" smtClean="0"/>
              <a:t>Es importante </a:t>
            </a:r>
            <a:r>
              <a:rPr lang="es-ES_tradnl" sz="4000" b="1" dirty="0" smtClean="0">
                <a:solidFill>
                  <a:srgbClr val="FFFF00"/>
                </a:solidFill>
              </a:rPr>
              <a:t>que los niños se sientan en verdad “celebrantes”:</a:t>
            </a:r>
          </a:p>
          <a:p>
            <a:pPr algn="l"/>
            <a:r>
              <a:rPr lang="es-ES_tradnl" sz="4000" dirty="0" smtClean="0"/>
              <a:t>	no hay un sacerdote que celebra “para ellos”, sino que </a:t>
            </a:r>
            <a:r>
              <a:rPr lang="es-ES_tradnl" sz="4000" b="1" dirty="0" smtClean="0">
                <a:solidFill>
                  <a:srgbClr val="FFFF00"/>
                </a:solidFill>
              </a:rPr>
              <a:t>“celebra con ellos” </a:t>
            </a:r>
            <a:r>
              <a:rPr lang="es-ES_tradnl" sz="4000" dirty="0" smtClean="0"/>
              <a:t>( DMN 28 “los niños que celebran juntos la Eucaristía” </a:t>
            </a:r>
            <a:r>
              <a:rPr lang="es-ES_tradnl" sz="4000" b="1" dirty="0" smtClean="0">
                <a:solidFill>
                  <a:srgbClr val="FFFF00"/>
                </a:solidFill>
              </a:rPr>
              <a:t>“</a:t>
            </a:r>
            <a:r>
              <a:rPr lang="es-ES_tradnl" sz="4000" b="1" dirty="0" err="1" smtClean="0">
                <a:solidFill>
                  <a:srgbClr val="FFFF00"/>
                </a:solidFill>
              </a:rPr>
              <a:t>simul</a:t>
            </a:r>
            <a:r>
              <a:rPr lang="es-ES_tradnl" sz="4000" b="1" dirty="0" smtClean="0">
                <a:solidFill>
                  <a:srgbClr val="FFFF00"/>
                </a:solidFill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</a:rPr>
              <a:t>Eucharistiam</a:t>
            </a:r>
            <a:r>
              <a:rPr lang="es-ES_tradnl" sz="4000" b="1" dirty="0" smtClean="0">
                <a:solidFill>
                  <a:srgbClr val="FFFF00"/>
                </a:solidFill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</a:rPr>
              <a:t>celebrant</a:t>
            </a:r>
            <a:r>
              <a:rPr lang="es-ES_tradnl" sz="4000" b="1" dirty="0" smtClean="0">
                <a:solidFill>
                  <a:srgbClr val="FFFF00"/>
                </a:solidFill>
              </a:rPr>
              <a:t>” </a:t>
            </a:r>
            <a:r>
              <a:rPr lang="es-ES_tradnl" sz="4000" dirty="0" smtClean="0"/>
              <a:t>). Los niños, a su modo, son los </a:t>
            </a:r>
            <a:r>
              <a:rPr lang="es-ES_tradnl" sz="4000" b="1" dirty="0" err="1" smtClean="0">
                <a:solidFill>
                  <a:srgbClr val="FFFF00"/>
                </a:solidFill>
              </a:rPr>
              <a:t>co</a:t>
            </a:r>
            <a:r>
              <a:rPr lang="es-ES_tradnl" sz="4000" b="1" dirty="0" smtClean="0">
                <a:solidFill>
                  <a:srgbClr val="FFFF00"/>
                </a:solidFill>
              </a:rPr>
              <a:t>-protagonistas </a:t>
            </a:r>
            <a:r>
              <a:rPr lang="es-ES_tradnl" sz="4000" b="1" dirty="0" smtClean="0">
                <a:solidFill>
                  <a:srgbClr val="FFFF00"/>
                </a:solidFill>
              </a:rPr>
              <a:t>de la celebración.</a:t>
            </a:r>
          </a:p>
          <a:p>
            <a:endParaRPr lang="es-ES_tradnl" sz="4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isajes De Japone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140448" cy="5715040"/>
          </a:xfrm>
        </p:spPr>
        <p:txBody>
          <a:bodyPr>
            <a:normAutofit/>
          </a:bodyPr>
          <a:lstStyle/>
          <a:p>
            <a:pPr algn="l"/>
            <a:r>
              <a:rPr lang="es-ES_tradnl" sz="4000" b="1" dirty="0" smtClean="0">
                <a:solidFill>
                  <a:srgbClr val="FFFF00"/>
                </a:solidFill>
              </a:rPr>
              <a:t>No es que se preparen para celebrar el día de mañana:</a:t>
            </a:r>
          </a:p>
          <a:p>
            <a:pPr algn="l"/>
            <a:r>
              <a:rPr lang="es-ES_tradnl" sz="4000" dirty="0" smtClean="0"/>
              <a:t>	sino que ya escuchan y alaban y cantan y ofrecen y comen. Y </a:t>
            </a:r>
            <a:r>
              <a:rPr lang="es-ES_tradnl" sz="4000" b="1" dirty="0" smtClean="0">
                <a:solidFill>
                  <a:srgbClr val="FFFF00"/>
                </a:solidFill>
              </a:rPr>
              <a:t>dan su respuesta de fe en la comunidad: ya celebran el Don de Dios desde hoy.</a:t>
            </a:r>
            <a:endParaRPr lang="es-ES_tradnl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1828800"/>
          </a:xfrm>
        </p:spPr>
        <p:txBody>
          <a:bodyPr/>
          <a:lstStyle/>
          <a:p>
            <a:pPr algn="ctr"/>
            <a:r>
              <a:rPr lang="es-ES_tradnl" dirty="0" smtClean="0"/>
              <a:t>MOMENTO MÁS PRECIOSO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3714776"/>
          </a:xfrm>
        </p:spPr>
        <p:txBody>
          <a:bodyPr/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</a:rPr>
              <a:t>- INTERCAMBIO DE EXPERIENCIAS,</a:t>
            </a:r>
          </a:p>
          <a:p>
            <a:pPr algn="ctr"/>
            <a:r>
              <a:rPr lang="es-ES_tradnl" sz="4400" b="1" dirty="0" smtClean="0">
                <a:solidFill>
                  <a:srgbClr val="FFFF00"/>
                </a:solidFill>
              </a:rPr>
              <a:t>- ACLARACIÓN DE DUDAS</a:t>
            </a:r>
          </a:p>
          <a:p>
            <a:pPr algn="ctr"/>
            <a:endParaRPr lang="es-ES_tradn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074" name="Picture 2" descr="http://jesusamigo.files.wordpress.com/2009/12/ayuda-solidar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086100" cy="699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071546"/>
            <a:ext cx="7854696" cy="4857784"/>
          </a:xfrm>
        </p:spPr>
        <p:txBody>
          <a:bodyPr>
            <a:noAutofit/>
          </a:bodyPr>
          <a:lstStyle/>
          <a:p>
            <a:pPr algn="l"/>
            <a:r>
              <a:rPr lang="es-ES_tradnl" sz="4000" dirty="0" smtClean="0"/>
              <a:t>Y no aisladamente: a partir del Bautismo, y dentro de un proceso de crecimiento en la fe y en la vida eclesial, </a:t>
            </a:r>
            <a:r>
              <a:rPr lang="es-ES_tradnl" sz="4000" b="1" dirty="0" smtClean="0">
                <a:solidFill>
                  <a:srgbClr val="FFFF00"/>
                </a:solidFill>
              </a:rPr>
              <a:t>que cuenta con otros momentos </a:t>
            </a:r>
            <a:r>
              <a:rPr lang="es-ES_tradnl" sz="4000" dirty="0" smtClean="0"/>
              <a:t>( catequesis, testimonio de la caridad, et…), pero que encuentra en la Eucaristía uno de sus signos más privilegiados.</a:t>
            </a:r>
          </a:p>
          <a:p>
            <a:pPr algn="l"/>
            <a:endParaRPr lang="es-ES_tradnl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571480"/>
            <a:ext cx="7854696" cy="5786478"/>
          </a:xfrm>
        </p:spPr>
        <p:txBody>
          <a:bodyPr>
            <a:normAutofit lnSpcReduction="10000"/>
          </a:bodyPr>
          <a:lstStyle/>
          <a:p>
            <a:pPr algn="l"/>
            <a:r>
              <a:rPr lang="es-ES_tradnl" sz="3600" b="1" dirty="0" smtClean="0">
                <a:solidFill>
                  <a:srgbClr val="FFFF00"/>
                </a:solidFill>
              </a:rPr>
              <a:t>DMN 8:  La celebración dentro de la vida cristiana</a:t>
            </a:r>
          </a:p>
          <a:p>
            <a:pPr algn="l"/>
            <a:r>
              <a:rPr lang="es-ES" sz="3600" dirty="0" smtClean="0"/>
              <a:t>“Puesto que </a:t>
            </a:r>
            <a:r>
              <a:rPr lang="es-ES" sz="3600" b="1" dirty="0" smtClean="0">
                <a:solidFill>
                  <a:srgbClr val="FFFF00"/>
                </a:solidFill>
              </a:rPr>
              <a:t>no se puede pensar una vida plenamente cristiana sin la participación en los actos litúrgicos </a:t>
            </a:r>
            <a:r>
              <a:rPr lang="es-ES" sz="3600" dirty="0" smtClean="0"/>
              <a:t>en los que los fieles congregados en la asamblea celebran el misterio pascual, la iniciación religiosa de los niños no puede permanecer ajena a esta finalidad”. </a:t>
            </a:r>
            <a:endParaRPr lang="es-ES_tradnl" sz="3600" dirty="0" smtClean="0"/>
          </a:p>
          <a:p>
            <a:r>
              <a:rPr lang="es-ES" dirty="0" smtClean="0"/>
              <a:t> </a:t>
            </a:r>
            <a:endParaRPr lang="es-ES_tradnl" dirty="0" smtClean="0"/>
          </a:p>
          <a:p>
            <a:pPr algn="l"/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428736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/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11 b) la comunidad cristiana</a:t>
            </a:r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854696" cy="4572032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3600" dirty="0" smtClean="0"/>
              <a:t>La comunidad cristiana que </a:t>
            </a:r>
            <a:r>
              <a:rPr lang="es-ES" sz="3600" b="1" dirty="0" smtClean="0">
                <a:solidFill>
                  <a:srgbClr val="FFFF00"/>
                </a:solidFill>
              </a:rPr>
              <a:t>da testimonio del Evangelio, que vive la caridad fraterna, que celebra </a:t>
            </a:r>
            <a:r>
              <a:rPr lang="es-ES" sz="3600" dirty="0" smtClean="0"/>
              <a:t>activamente los misterios de Cristo, </a:t>
            </a:r>
            <a:r>
              <a:rPr lang="es-ES" sz="3600" b="1" dirty="0" smtClean="0">
                <a:solidFill>
                  <a:srgbClr val="FFFF00"/>
                </a:solidFill>
              </a:rPr>
              <a:t>es la mejor escuela de formación cristiana y litúrgica </a:t>
            </a:r>
            <a:r>
              <a:rPr lang="es-ES" sz="3600" dirty="0" smtClean="0"/>
              <a:t>para los niños que viven en ella.</a:t>
            </a:r>
            <a:endParaRPr lang="es-ES_tradnl" sz="3600" dirty="0" smtClean="0"/>
          </a:p>
          <a:p>
            <a:pPr algn="l"/>
            <a:r>
              <a:rPr lang="es-ES" sz="3600" dirty="0" smtClean="0"/>
              <a:t> </a:t>
            </a:r>
            <a:endParaRPr lang="es-ES_tradnl" sz="3600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5300" dirty="0" smtClean="0">
                <a:solidFill>
                  <a:srgbClr val="FFFF00"/>
                </a:solidFill>
              </a:rPr>
              <a:t>12  Catequesis sobre la Eucaristía: iniciación eclesial</a:t>
            </a:r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4286280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/>
              <a:t>Merece especial mención la catequesis de los niños para la Primera Comunión. En ella </a:t>
            </a:r>
            <a:r>
              <a:rPr lang="es-ES" sz="3200" b="1" dirty="0" smtClean="0">
                <a:solidFill>
                  <a:srgbClr val="FFFF00"/>
                </a:solidFill>
              </a:rPr>
              <a:t>no han de aprender solamente las verdades de fe relativas a la Eucaristía</a:t>
            </a:r>
            <a:r>
              <a:rPr lang="es-ES" sz="3200" dirty="0" smtClean="0"/>
              <a:t>, sino </a:t>
            </a:r>
            <a:r>
              <a:rPr lang="es-ES" sz="3200" b="1" dirty="0" smtClean="0">
                <a:solidFill>
                  <a:srgbClr val="FFFF00"/>
                </a:solidFill>
              </a:rPr>
              <a:t>cómo</a:t>
            </a:r>
            <a:r>
              <a:rPr lang="es-ES" sz="3200" dirty="0" smtClean="0"/>
              <a:t>, preparados por la penitencia según su propia capacidad, </a:t>
            </a:r>
            <a:r>
              <a:rPr lang="es-ES" sz="3200" dirty="0" smtClean="0">
                <a:solidFill>
                  <a:srgbClr val="FFFF00"/>
                </a:solidFill>
              </a:rPr>
              <a:t>insertos plenamente en el Cuerpo de Cristo, pueden tomar parte activa con el pueblo de Dios en la Eucaristía, participando en la mesa del Señor y en la comunidad de los hermanos.</a:t>
            </a:r>
            <a:endParaRPr lang="es-ES_tradnl" sz="3200" dirty="0" smtClean="0">
              <a:solidFill>
                <a:srgbClr val="FFFF00"/>
              </a:solidFill>
            </a:endParaRPr>
          </a:p>
          <a:p>
            <a:pPr algn="l"/>
            <a:endParaRPr lang="es-ES_tradnl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15  La vida cristiana, 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meta última.</a:t>
            </a:r>
            <a:br>
              <a:rPr lang="es-ES_tradnl" dirty="0" smtClean="0">
                <a:solidFill>
                  <a:srgbClr val="FFFF00"/>
                </a:solidFill>
              </a:rPr>
            </a:b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4000528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4000" dirty="0" smtClean="0"/>
              <a:t>Toda formación litúrgica y eucarística, teniendo en cuenta lo que acabamos de decir, debe </a:t>
            </a:r>
            <a:r>
              <a:rPr lang="es-ES" sz="4000" b="1" dirty="0" smtClean="0">
                <a:solidFill>
                  <a:srgbClr val="FFFF00"/>
                </a:solidFill>
              </a:rPr>
              <a:t>tender siempre a que la vida diaria de los niños esté cada vez en consonancia con el Evangelio.</a:t>
            </a:r>
            <a:endParaRPr lang="es-ES_tradnl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1345</Words>
  <Application>Microsoft Office PowerPoint</Application>
  <PresentationFormat>Presentación en pantalla (4:3)</PresentationFormat>
  <Paragraphs>128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Flujo</vt:lpstr>
      <vt:lpstr>Diapositiva 1</vt:lpstr>
      <vt:lpstr>APARECEN 8 PRINCIPALES</vt:lpstr>
      <vt:lpstr>Diapositiva 3</vt:lpstr>
      <vt:lpstr>1. La Eucaristía dentro del conjunto de la vida cristiana</vt:lpstr>
      <vt:lpstr>Diapositiva 5</vt:lpstr>
      <vt:lpstr>Diapositiva 6</vt:lpstr>
      <vt:lpstr> 11 b) la comunidad cristiana </vt:lpstr>
      <vt:lpstr>12  Catequesis sobre la Eucaristía: iniciación eclesial </vt:lpstr>
      <vt:lpstr>15  La vida cristiana,  meta última. </vt:lpstr>
      <vt:lpstr>2. Doble tarea a realizar: acercar la Eucaristía a los niños y acercar los niños a la Eucaristía. ( vida cristiana ).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    . 3. La educación como iniciación mistagógica = experiencia del misterio</vt:lpstr>
      <vt:lpstr>Diapositiva 21</vt:lpstr>
      <vt:lpstr>Diapositiva 22</vt:lpstr>
      <vt:lpstr>4. Introducción en las grandes actitudes 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5. La meta es la Misa de la comunidad</vt:lpstr>
      <vt:lpstr>Diapositiva 32</vt:lpstr>
      <vt:lpstr>Diapositiva 33</vt:lpstr>
      <vt:lpstr>6. Asimilar su pertenencia progresiva en la vida de la Iglesia.</vt:lpstr>
      <vt:lpstr>Diapositiva 35</vt:lpstr>
      <vt:lpstr>7. La preocupación por la adaptación psicológica (38)</vt:lpstr>
      <vt:lpstr>Diapositiva 37</vt:lpstr>
      <vt:lpstr>Diapositiva 38</vt:lpstr>
      <vt:lpstr>Diapositiva 39</vt:lpstr>
      <vt:lpstr>8. La actividad externa sí, pero más la participación interna</vt:lpstr>
      <vt:lpstr>Diapositiva 41</vt:lpstr>
      <vt:lpstr>Diapositiva 42</vt:lpstr>
      <vt:lpstr>Diapositiva 43</vt:lpstr>
      <vt:lpstr>Diapositiva 44</vt:lpstr>
      <vt:lpstr>MOMENTO MÁS PRECIOSO</vt:lpstr>
      <vt:lpstr>Diapositiva 46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38</cp:revision>
  <dcterms:created xsi:type="dcterms:W3CDTF">2010-07-14T17:47:35Z</dcterms:created>
  <dcterms:modified xsi:type="dcterms:W3CDTF">2010-07-20T16:39:21Z</dcterms:modified>
</cp:coreProperties>
</file>